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42" r:id="rId3"/>
    <p:sldId id="778" r:id="rId4"/>
    <p:sldId id="914" r:id="rId5"/>
    <p:sldId id="781" r:id="rId6"/>
    <p:sldId id="877" r:id="rId7"/>
    <p:sldId id="878" r:id="rId8"/>
    <p:sldId id="879" r:id="rId9"/>
    <p:sldId id="880" r:id="rId10"/>
    <p:sldId id="881" r:id="rId11"/>
    <p:sldId id="882" r:id="rId12"/>
    <p:sldId id="883" r:id="rId13"/>
    <p:sldId id="887" r:id="rId14"/>
    <p:sldId id="888" r:id="rId15"/>
    <p:sldId id="884" r:id="rId16"/>
    <p:sldId id="889" r:id="rId17"/>
    <p:sldId id="890" r:id="rId18"/>
    <p:sldId id="891" r:id="rId19"/>
    <p:sldId id="893" r:id="rId20"/>
    <p:sldId id="894" r:id="rId21"/>
    <p:sldId id="895" r:id="rId22"/>
    <p:sldId id="896" r:id="rId23"/>
    <p:sldId id="897" r:id="rId24"/>
    <p:sldId id="899" r:id="rId25"/>
    <p:sldId id="900" r:id="rId26"/>
    <p:sldId id="898" r:id="rId27"/>
    <p:sldId id="901" r:id="rId28"/>
    <p:sldId id="903" r:id="rId29"/>
    <p:sldId id="904" r:id="rId30"/>
    <p:sldId id="905" r:id="rId31"/>
    <p:sldId id="906" r:id="rId32"/>
    <p:sldId id="915" r:id="rId33"/>
    <p:sldId id="907" r:id="rId34"/>
    <p:sldId id="908" r:id="rId35"/>
    <p:sldId id="909" r:id="rId36"/>
    <p:sldId id="911" r:id="rId37"/>
    <p:sldId id="912" r:id="rId38"/>
    <p:sldId id="913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856"/>
    <a:srgbClr val="1F4E79"/>
    <a:srgbClr val="FFF4D5"/>
    <a:srgbClr val="FFF6DD"/>
    <a:srgbClr val="0B1C2B"/>
    <a:srgbClr val="ADB9CA"/>
    <a:srgbClr val="F2F2F2"/>
    <a:srgbClr val="FFF2CC"/>
    <a:srgbClr val="FFFFFF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9" autoAdjust="0"/>
    <p:restoredTop sz="94660"/>
  </p:normalViewPr>
  <p:slideViewPr>
    <p:cSldViewPr snapToGrid="0">
      <p:cViewPr varScale="1">
        <p:scale>
          <a:sx n="94" d="100"/>
          <a:sy n="94" d="100"/>
        </p:scale>
        <p:origin x="29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4.1-9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8796"/>
            <a:ext cx="894386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dirty="0">
                <a:solidFill>
                  <a:srgbClr val="C00000"/>
                </a:solidFill>
                <a:latin typeface="+mj-lt"/>
              </a:rPr>
              <a:t>1</a:t>
            </a:r>
            <a:r>
              <a:rPr lang="pt-BR" sz="2900" dirty="0">
                <a:latin typeface="+mj-lt"/>
              </a:rPr>
              <a:t> </a:t>
            </a:r>
            <a:r>
              <a:rPr lang="pt-BR" sz="2900" dirty="0" smtClean="0">
                <a:latin typeface="+mj-lt"/>
              </a:rPr>
              <a:t>Quando</a:t>
            </a:r>
            <a:r>
              <a:rPr lang="pt-BR" sz="2900" dirty="0">
                <a:latin typeface="+mj-lt"/>
              </a:rPr>
              <a:t>, pois, o Senhor veio a saber que os fariseus tinham ouvido dizer que ele, Jesus, fazia e batizava mais discípulos que </a:t>
            </a:r>
            <a:r>
              <a:rPr lang="pt-BR" sz="2900" dirty="0" smtClean="0">
                <a:latin typeface="+mj-lt"/>
              </a:rPr>
              <a:t>João </a:t>
            </a:r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pt-BR" sz="2900" dirty="0" smtClean="0">
                <a:latin typeface="+mj-lt"/>
              </a:rPr>
              <a:t>  </a:t>
            </a:r>
            <a:r>
              <a:rPr lang="pt-BR" sz="2900" i="1" dirty="0">
                <a:latin typeface="+mj-lt"/>
              </a:rPr>
              <a:t>(se bem que Jesus mesmo não batizava, e sim os seus discípulos</a:t>
            </a:r>
            <a:r>
              <a:rPr lang="pt-BR" sz="2900" i="1" dirty="0" smtClean="0">
                <a:latin typeface="+mj-lt"/>
              </a:rPr>
              <a:t>), </a:t>
            </a:r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3</a:t>
            </a:r>
            <a:r>
              <a:rPr lang="pt-BR" sz="2900" dirty="0" smtClean="0">
                <a:latin typeface="+mj-lt"/>
              </a:rPr>
              <a:t>  </a:t>
            </a:r>
            <a:r>
              <a:rPr lang="pt-BR" sz="2900" dirty="0">
                <a:latin typeface="+mj-lt"/>
              </a:rPr>
              <a:t>deixou a Judéia, retirando-se outra vez para a Galiléia</a:t>
            </a:r>
            <a:r>
              <a:rPr lang="pt-BR" sz="2900" dirty="0" smtClean="0">
                <a:latin typeface="+mj-lt"/>
              </a:rPr>
              <a:t>.</a:t>
            </a:r>
          </a:p>
          <a:p>
            <a:endParaRPr lang="pt-BR" sz="2900" dirty="0">
              <a:latin typeface="+mj-lt"/>
            </a:endParaRPr>
          </a:p>
          <a:p>
            <a:r>
              <a:rPr lang="pt-BR" sz="2900" dirty="0">
                <a:solidFill>
                  <a:srgbClr val="C00000"/>
                </a:solidFill>
                <a:latin typeface="+mj-lt"/>
              </a:rPr>
              <a:t>4</a:t>
            </a:r>
            <a:r>
              <a:rPr lang="pt-BR" sz="2900" dirty="0">
                <a:latin typeface="+mj-lt"/>
              </a:rPr>
              <a:t> </a:t>
            </a:r>
            <a:r>
              <a:rPr lang="pt-BR" sz="2900" dirty="0" smtClean="0">
                <a:latin typeface="+mj-lt"/>
              </a:rPr>
              <a:t>E </a:t>
            </a:r>
            <a:r>
              <a:rPr lang="pt-BR" sz="2900" dirty="0">
                <a:latin typeface="+mj-lt"/>
              </a:rPr>
              <a:t>era-lhe necessário atravessar a província de Samaria.</a:t>
            </a:r>
          </a:p>
          <a:p>
            <a:endParaRPr lang="pt-BR" sz="2900" dirty="0" smtClean="0">
              <a:solidFill>
                <a:srgbClr val="C00000"/>
              </a:solidFill>
              <a:latin typeface="+mj-lt"/>
            </a:endParaRPr>
          </a:p>
          <a:p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5</a:t>
            </a:r>
            <a:r>
              <a:rPr lang="pt-BR" sz="2900" dirty="0" smtClean="0">
                <a:latin typeface="+mj-lt"/>
              </a:rPr>
              <a:t>  </a:t>
            </a:r>
            <a:r>
              <a:rPr lang="pt-BR" sz="2900" dirty="0">
                <a:latin typeface="+mj-lt"/>
              </a:rPr>
              <a:t>Chegou, pois, a uma cidade samaritana, chamada Sicar, perto das terras que Jacó dera a seu filho José.</a:t>
            </a:r>
          </a:p>
          <a:p>
            <a:r>
              <a:rPr lang="pt-BR" sz="2900" dirty="0">
                <a:solidFill>
                  <a:srgbClr val="C00000"/>
                </a:solidFill>
                <a:latin typeface="+mj-lt"/>
              </a:rPr>
              <a:t>6</a:t>
            </a:r>
            <a:r>
              <a:rPr lang="pt-BR" sz="2900" dirty="0">
                <a:latin typeface="+mj-lt"/>
              </a:rPr>
              <a:t>  Estava ali a fonte de Jacó. Cansado da viagem, assentara-se Jesus junto à fonte, por volta da hora sexta</a:t>
            </a:r>
            <a:r>
              <a:rPr lang="pt-BR" sz="2900" dirty="0" smtClean="0">
                <a:latin typeface="+mj-lt"/>
              </a:rPr>
              <a:t>.</a:t>
            </a:r>
            <a:endParaRPr lang="pt-BR" sz="2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5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8082" y="80632"/>
            <a:ext cx="8943869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7</a:t>
            </a:r>
            <a:r>
              <a:rPr lang="pt-BR" sz="2900" dirty="0" smtClean="0">
                <a:latin typeface="+mj-lt"/>
              </a:rPr>
              <a:t>  Nisto</a:t>
            </a:r>
            <a:r>
              <a:rPr lang="pt-BR" sz="2900" dirty="0">
                <a:latin typeface="+mj-lt"/>
              </a:rPr>
              <a:t>, veio uma mulher samaritana tirar água. </a:t>
            </a:r>
            <a:endParaRPr lang="pt-BR" sz="2900" dirty="0" smtClean="0">
              <a:latin typeface="+mj-lt"/>
            </a:endParaRPr>
          </a:p>
          <a:p>
            <a:endParaRPr lang="pt-BR" sz="2900" dirty="0" smtClean="0">
              <a:latin typeface="+mj-lt"/>
            </a:endParaRPr>
          </a:p>
          <a:p>
            <a:r>
              <a:rPr lang="pt-BR" sz="2900" dirty="0">
                <a:latin typeface="+mj-lt"/>
              </a:rPr>
              <a:t>	</a:t>
            </a:r>
            <a:r>
              <a:rPr lang="pt-BR" sz="2900" dirty="0" smtClean="0">
                <a:latin typeface="+mj-lt"/>
              </a:rPr>
              <a:t>Disse-lhe </a:t>
            </a:r>
            <a:r>
              <a:rPr lang="pt-BR" sz="2900" dirty="0">
                <a:latin typeface="+mj-lt"/>
              </a:rPr>
              <a:t>Jesus: </a:t>
            </a:r>
            <a:r>
              <a:rPr lang="pt-BR" sz="2900" dirty="0" smtClean="0">
                <a:latin typeface="+mj-lt"/>
              </a:rPr>
              <a:t> - </a:t>
            </a:r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Dá-me </a:t>
            </a:r>
            <a:r>
              <a:rPr lang="pt-BR" sz="2900" dirty="0">
                <a:solidFill>
                  <a:srgbClr val="C00000"/>
                </a:solidFill>
                <a:latin typeface="+mj-lt"/>
              </a:rPr>
              <a:t>de beber</a:t>
            </a:r>
            <a:r>
              <a:rPr lang="pt-BR" sz="2900" dirty="0">
                <a:latin typeface="+mj-lt"/>
              </a:rPr>
              <a:t>.</a:t>
            </a:r>
          </a:p>
          <a:p>
            <a:endParaRPr lang="pt-BR" sz="2900" dirty="0" smtClean="0">
              <a:solidFill>
                <a:srgbClr val="C00000"/>
              </a:solidFill>
              <a:latin typeface="+mj-lt"/>
            </a:endParaRPr>
          </a:p>
          <a:p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8</a:t>
            </a:r>
            <a:r>
              <a:rPr lang="pt-BR" sz="2900" dirty="0" smtClean="0">
                <a:latin typeface="+mj-lt"/>
              </a:rPr>
              <a:t>  </a:t>
            </a:r>
            <a:r>
              <a:rPr lang="pt-BR" sz="2900" dirty="0">
                <a:latin typeface="+mj-lt"/>
              </a:rPr>
              <a:t>Pois seus discípulos tinham ido à cidade para comprar alimentos.</a:t>
            </a:r>
          </a:p>
          <a:p>
            <a:endParaRPr lang="pt-BR" sz="2900" dirty="0" smtClean="0">
              <a:solidFill>
                <a:srgbClr val="C00000"/>
              </a:solidFill>
              <a:latin typeface="+mj-lt"/>
            </a:endParaRPr>
          </a:p>
          <a:p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9</a:t>
            </a:r>
            <a:r>
              <a:rPr lang="pt-BR" sz="2900" dirty="0" smtClean="0">
                <a:latin typeface="+mj-lt"/>
              </a:rPr>
              <a:t>  </a:t>
            </a:r>
            <a:r>
              <a:rPr lang="pt-BR" sz="2900" dirty="0">
                <a:latin typeface="+mj-lt"/>
              </a:rPr>
              <a:t>Então, lhe disse a mulher samaritana: </a:t>
            </a:r>
            <a:r>
              <a:rPr lang="pt-BR" sz="2900" dirty="0" smtClean="0">
                <a:latin typeface="+mj-lt"/>
              </a:rPr>
              <a:t> - </a:t>
            </a:r>
            <a:r>
              <a:rPr lang="pt-BR" sz="2900" dirty="0" smtClean="0">
                <a:solidFill>
                  <a:srgbClr val="C00000"/>
                </a:solidFill>
                <a:latin typeface="+mj-lt"/>
              </a:rPr>
              <a:t>Como</a:t>
            </a:r>
            <a:r>
              <a:rPr lang="pt-BR" sz="2900" dirty="0">
                <a:solidFill>
                  <a:srgbClr val="C00000"/>
                </a:solidFill>
                <a:latin typeface="+mj-lt"/>
              </a:rPr>
              <a:t>, sendo tu judeu, pedes de beber a mim, que sou mulher samaritana </a:t>
            </a:r>
            <a:r>
              <a:rPr lang="pt-BR" sz="2900" i="1" dirty="0">
                <a:latin typeface="+mj-lt"/>
              </a:rPr>
              <a:t>(porque os judeus não se dão com os samaritanos)?</a:t>
            </a:r>
          </a:p>
        </p:txBody>
      </p:sp>
    </p:spTree>
    <p:extLst>
      <p:ext uri="{BB962C8B-B14F-4D97-AF65-F5344CB8AC3E}">
        <p14:creationId xmlns:p14="http://schemas.microsoft.com/office/powerpoint/2010/main" val="106043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1.1-51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Revelações sobre Jesus</a:t>
            </a:r>
          </a:p>
        </p:txBody>
      </p:sp>
      <p:sp>
        <p:nvSpPr>
          <p:cNvPr id="7" name="Retângulo 3"/>
          <p:cNvSpPr/>
          <p:nvPr/>
        </p:nvSpPr>
        <p:spPr>
          <a:xfrm>
            <a:off x="264160" y="1139450"/>
            <a:ext cx="887983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1 - Divindade   (</a:t>
            </a:r>
            <a:r>
              <a:rPr lang="pt-BR" sz="2600" b="1" dirty="0" smtClean="0">
                <a:solidFill>
                  <a:srgbClr val="C00000"/>
                </a:solidFill>
              </a:rPr>
              <a:t>1.1-9</a:t>
            </a:r>
            <a:r>
              <a:rPr lang="pt-BR" sz="2600" b="1" dirty="0" smtClean="0"/>
              <a:t>)</a:t>
            </a:r>
          </a:p>
          <a:p>
            <a:pPr lvl="0"/>
            <a:r>
              <a:rPr lang="pt-BR" sz="2600" b="1" dirty="0" smtClean="0"/>
              <a:t>2 - Encarnação (</a:t>
            </a:r>
            <a:r>
              <a:rPr lang="pt-BR" sz="2600" b="1" dirty="0" smtClean="0">
                <a:solidFill>
                  <a:srgbClr val="C00000"/>
                </a:solidFill>
              </a:rPr>
              <a:t>1.10-14</a:t>
            </a:r>
            <a:r>
              <a:rPr lang="pt-BR" sz="2600" b="1" dirty="0" smtClean="0"/>
              <a:t>)</a:t>
            </a:r>
          </a:p>
          <a:p>
            <a:r>
              <a:rPr lang="pt-BR" sz="2600" b="1" dirty="0" smtClean="0"/>
              <a:t>3 - Revelação da graça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1.15-18</a:t>
            </a:r>
            <a:r>
              <a:rPr lang="pt-BR" sz="2600" b="1" dirty="0" smtClean="0"/>
              <a:t>)</a:t>
            </a:r>
          </a:p>
          <a:p>
            <a:pPr lvl="0"/>
            <a:r>
              <a:rPr lang="pt-BR" sz="2600" b="1" dirty="0" smtClean="0"/>
              <a:t>4 - Superior ao profeta João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1.19-28</a:t>
            </a:r>
            <a:r>
              <a:rPr lang="pt-BR" sz="2600" b="1" dirty="0" smtClean="0"/>
              <a:t>)</a:t>
            </a:r>
          </a:p>
          <a:p>
            <a:r>
              <a:rPr lang="pt-BR" sz="2600" b="1" dirty="0" smtClean="0"/>
              <a:t>5 - O cordeiro de Deus prometido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1.29-32</a:t>
            </a:r>
            <a:r>
              <a:rPr lang="pt-BR" sz="2600" b="1" dirty="0" smtClean="0"/>
              <a:t>)</a:t>
            </a:r>
          </a:p>
          <a:p>
            <a:pPr lvl="0"/>
            <a:r>
              <a:rPr lang="pt-BR" sz="2600" b="1" dirty="0" smtClean="0"/>
              <a:t>6 - Filho de Deus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1.33-34</a:t>
            </a:r>
            <a:r>
              <a:rPr lang="pt-BR" sz="2600" b="1" dirty="0" smtClean="0"/>
              <a:t>)</a:t>
            </a:r>
          </a:p>
          <a:p>
            <a:r>
              <a:rPr lang="pt-BR" sz="2600" b="1" dirty="0" smtClean="0"/>
              <a:t>7- Messias, o ungido 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1.35-42</a:t>
            </a:r>
            <a:r>
              <a:rPr lang="pt-BR" sz="2600" b="1" dirty="0" smtClean="0"/>
              <a:t>)</a:t>
            </a:r>
          </a:p>
          <a:p>
            <a:pPr lvl="0"/>
            <a:r>
              <a:rPr lang="pt-BR" sz="2600" b="1" dirty="0" smtClean="0"/>
              <a:t>8 - Maior do que todas as coisas </a:t>
            </a:r>
            <a:r>
              <a:rPr lang="pt-BR" sz="2600" b="1" dirty="0"/>
              <a:t>(</a:t>
            </a:r>
            <a:r>
              <a:rPr lang="pt-BR" sz="2600" b="1" dirty="0" smtClean="0">
                <a:solidFill>
                  <a:srgbClr val="C00000"/>
                </a:solidFill>
              </a:rPr>
              <a:t>1.43-51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1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1.1-51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Revelações sobre Jesus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2570" y="1209234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2111830"/>
            <a:ext cx="8925048" cy="492443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212272" y="2742931"/>
            <a:ext cx="8925048" cy="492443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220294" y="3400654"/>
            <a:ext cx="8925048" cy="492443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Crer se Ele corresponder à sua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Retângulo 3"/>
          <p:cNvSpPr/>
          <p:nvPr/>
        </p:nvSpPr>
        <p:spPr>
          <a:xfrm>
            <a:off x="228316" y="3962125"/>
            <a:ext cx="8925048" cy="492443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4 – Conclusão: Jesus é aquele que avalia a fé (</a:t>
            </a:r>
            <a:r>
              <a:rPr lang="pt-BR" sz="2600" b="1" dirty="0" smtClean="0">
                <a:solidFill>
                  <a:srgbClr val="C00000"/>
                </a:solidFill>
              </a:rPr>
              <a:t>2.23-25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88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1.1-51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Revelações sobre Jesus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2570" y="1209234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2570" y="2156294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Construção de uma fé genuína.</a:t>
            </a:r>
          </a:p>
        </p:txBody>
      </p:sp>
      <p:sp>
        <p:nvSpPr>
          <p:cNvPr id="14" name="Retângulo 3"/>
          <p:cNvSpPr/>
          <p:nvPr/>
        </p:nvSpPr>
        <p:spPr>
          <a:xfrm>
            <a:off x="284085" y="2721542"/>
            <a:ext cx="8735160" cy="2785378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1 – É uma ação graciosa de Deus (</a:t>
            </a:r>
            <a:r>
              <a:rPr lang="pt-BR" sz="3000" dirty="0" smtClean="0">
                <a:solidFill>
                  <a:srgbClr val="C00000"/>
                </a:solidFill>
              </a:rPr>
              <a:t>3.1-3</a:t>
            </a:r>
            <a:r>
              <a:rPr lang="pt-BR" sz="3000" dirty="0" smtClean="0"/>
              <a:t>)</a:t>
            </a:r>
          </a:p>
          <a:p>
            <a:r>
              <a:rPr lang="pt-BR" sz="3000" dirty="0" smtClean="0"/>
              <a:t>2 </a:t>
            </a:r>
            <a:r>
              <a:rPr lang="pt-BR" sz="3000" dirty="0"/>
              <a:t>– </a:t>
            </a:r>
            <a:r>
              <a:rPr lang="pt-BR" sz="3000" dirty="0" smtClean="0"/>
              <a:t>Regenera: É a manifestação da vida de Deus (</a:t>
            </a:r>
            <a:r>
              <a:rPr lang="pt-BR" sz="3000" dirty="0" smtClean="0">
                <a:solidFill>
                  <a:srgbClr val="C00000"/>
                </a:solidFill>
              </a:rPr>
              <a:t>3.4-8</a:t>
            </a:r>
            <a:r>
              <a:rPr lang="pt-BR" sz="3000" dirty="0" smtClean="0"/>
              <a:t>)</a:t>
            </a:r>
          </a:p>
          <a:p>
            <a:pPr lvl="0"/>
            <a:r>
              <a:rPr lang="pt-BR" sz="3000" dirty="0" smtClean="0"/>
              <a:t>3 </a:t>
            </a:r>
            <a:r>
              <a:rPr lang="pt-BR" sz="3000" dirty="0"/>
              <a:t>– </a:t>
            </a:r>
            <a:r>
              <a:rPr lang="pt-BR" sz="3000" dirty="0" smtClean="0"/>
              <a:t>É um milagre que causa perplexidade (</a:t>
            </a:r>
            <a:r>
              <a:rPr lang="pt-BR" sz="3000" dirty="0" smtClean="0">
                <a:solidFill>
                  <a:srgbClr val="C00000"/>
                </a:solidFill>
              </a:rPr>
              <a:t>3.9-15</a:t>
            </a:r>
            <a:r>
              <a:rPr lang="pt-BR" sz="3000" dirty="0" smtClean="0"/>
              <a:t>)</a:t>
            </a:r>
          </a:p>
          <a:p>
            <a:r>
              <a:rPr lang="pt-BR" sz="3000" dirty="0" smtClean="0"/>
              <a:t>4 </a:t>
            </a:r>
            <a:r>
              <a:rPr lang="pt-BR" sz="3000" dirty="0"/>
              <a:t>– </a:t>
            </a:r>
            <a:r>
              <a:rPr lang="pt-BR" sz="3000" dirty="0" smtClean="0"/>
              <a:t>Leva a humildade para exaltar um Deus tão amoroso (</a:t>
            </a:r>
            <a:r>
              <a:rPr lang="pt-BR" sz="3000" dirty="0" smtClean="0">
                <a:solidFill>
                  <a:srgbClr val="C00000"/>
                </a:solidFill>
              </a:rPr>
              <a:t>3.16-21</a:t>
            </a:r>
            <a:r>
              <a:rPr lang="pt-BR" sz="3000" dirty="0" smtClean="0"/>
              <a:t>)</a:t>
            </a:r>
            <a:endParaRPr lang="pt-BR" sz="3000" dirty="0"/>
          </a:p>
          <a:p>
            <a:pPr lvl="0"/>
            <a:endParaRPr lang="pt-BR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3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1.1-51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Revelações sobre Jesus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2570" y="1209234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2570" y="2156294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Construção de uma fé genuína.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2570" y="2662478"/>
            <a:ext cx="8890908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3.22-36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Testemunhos de fé.</a:t>
            </a:r>
          </a:p>
        </p:txBody>
      </p:sp>
      <p:sp>
        <p:nvSpPr>
          <p:cNvPr id="10" name="Retângulo 3"/>
          <p:cNvSpPr/>
          <p:nvPr/>
        </p:nvSpPr>
        <p:spPr>
          <a:xfrm>
            <a:off x="284085" y="3195069"/>
            <a:ext cx="8735160" cy="1015663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1 – Uma fé genuína constrói-se sob a centralidade de Cristo (</a:t>
            </a:r>
            <a:r>
              <a:rPr lang="pt-BR" sz="3000" dirty="0" smtClean="0">
                <a:solidFill>
                  <a:srgbClr val="C00000"/>
                </a:solidFill>
              </a:rPr>
              <a:t>3.22-30</a:t>
            </a:r>
            <a:r>
              <a:rPr lang="pt-BR" sz="3000" dirty="0" smtClean="0"/>
              <a:t>)</a:t>
            </a:r>
          </a:p>
        </p:txBody>
      </p:sp>
      <p:sp>
        <p:nvSpPr>
          <p:cNvPr id="11" name="Retângulo 3"/>
          <p:cNvSpPr/>
          <p:nvPr/>
        </p:nvSpPr>
        <p:spPr>
          <a:xfrm>
            <a:off x="284085" y="4383789"/>
            <a:ext cx="8735160" cy="1015663"/>
          </a:xfrm>
          <a:prstGeom prst="rect">
            <a:avLst/>
          </a:prstGeom>
          <a:solidFill>
            <a:srgbClr val="FFF4D5"/>
          </a:solidFill>
        </p:spPr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2 – Uma fé genuína constrói-se sob a descentralidade do homem (</a:t>
            </a:r>
            <a:r>
              <a:rPr lang="pt-BR" sz="3000" dirty="0" smtClean="0">
                <a:solidFill>
                  <a:srgbClr val="C00000"/>
                </a:solidFill>
              </a:rPr>
              <a:t>3.31-36</a:t>
            </a:r>
            <a:r>
              <a:rPr lang="pt-BR" sz="30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213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63" y="2254069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grande compaixão no coração dos seus discípulos!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642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628058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veio a saber que os fariseus tinham ouvido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João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deixou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628058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veio a saber que os fariseus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João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>
                <a:latin typeface="+mj-lt"/>
              </a:rPr>
              <a:t>I – Saída da Judéia.</a:t>
            </a:r>
          </a:p>
        </p:txBody>
      </p:sp>
    </p:spTree>
    <p:extLst>
      <p:ext uri="{BB962C8B-B14F-4D97-AF65-F5344CB8AC3E}">
        <p14:creationId xmlns:p14="http://schemas.microsoft.com/office/powerpoint/2010/main" val="65664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628058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veio a saber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os fariseus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João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2055" y="174443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Amor pelas pessoas.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>
                <a:latin typeface="+mj-lt"/>
              </a:rPr>
              <a:t>I – Saída da Judéia.</a:t>
            </a:r>
          </a:p>
        </p:txBody>
      </p:sp>
    </p:spTree>
    <p:extLst>
      <p:ext uri="{BB962C8B-B14F-4D97-AF65-F5344CB8AC3E}">
        <p14:creationId xmlns:p14="http://schemas.microsoft.com/office/powerpoint/2010/main" val="172088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628058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veio a saber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600" u="sng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fariseus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</a:t>
            </a:r>
            <a:r>
              <a:rPr lang="pt-BR" sz="2600" u="sng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2055" y="174443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Amor pelas pessoas.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5505" y="2320957"/>
            <a:ext cx="666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fariseus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8275" y="3662079"/>
            <a:ext cx="666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discípulos de João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744436"/>
            <a:ext cx="7747907" cy="27853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u="sng" dirty="0" smtClean="0">
                <a:latin typeface="+mj-lt"/>
                <a:cs typeface="Arial" panose="020B0604020202020204" pitchFamily="34" charset="0"/>
              </a:rPr>
              <a:t>3.25-26</a:t>
            </a:r>
          </a:p>
          <a:p>
            <a:endParaRPr lang="pt-BR" sz="2500" dirty="0" smtClean="0">
              <a:latin typeface="+mj-lt"/>
              <a:cs typeface="Arial" panose="020B0604020202020204" pitchFamily="34" charset="0"/>
            </a:endParaRPr>
          </a:p>
          <a:p>
            <a:r>
              <a:rPr lang="pt-BR" sz="2500" dirty="0" smtClean="0">
                <a:latin typeface="+mj-lt"/>
                <a:cs typeface="Arial" panose="020B0604020202020204" pitchFamily="34" charset="0"/>
              </a:rPr>
              <a:t>Ora</a:t>
            </a:r>
            <a:r>
              <a:rPr lang="pt-BR" sz="2500" dirty="0">
                <a:latin typeface="+mj-lt"/>
                <a:cs typeface="Arial" panose="020B0604020202020204" pitchFamily="34" charset="0"/>
              </a:rPr>
              <a:t>, entre os discípulos de João e um judeu suscitou-se uma contenda com respeito à purificação.</a:t>
            </a:r>
          </a:p>
          <a:p>
            <a:r>
              <a:rPr lang="pt-BR" sz="2500" dirty="0" smtClean="0">
                <a:latin typeface="+mj-lt"/>
                <a:cs typeface="Arial" panose="020B0604020202020204" pitchFamily="34" charset="0"/>
              </a:rPr>
              <a:t>E </a:t>
            </a:r>
            <a:r>
              <a:rPr lang="pt-BR" sz="2500" dirty="0">
                <a:latin typeface="+mj-lt"/>
                <a:cs typeface="Arial" panose="020B0604020202020204" pitchFamily="34" charset="0"/>
              </a:rPr>
              <a:t>foram ter com João e lhe disseram: Mestre, aquele que estava contigo além do Jordão, do qual tens dado testemunho, está batizando, e todos lhe saem ao encontro.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>
                <a:latin typeface="+mj-lt"/>
              </a:rPr>
              <a:t>I – Saída da Judéia.</a:t>
            </a:r>
          </a:p>
        </p:txBody>
      </p:sp>
    </p:spTree>
    <p:extLst>
      <p:ext uri="{BB962C8B-B14F-4D97-AF65-F5344CB8AC3E}">
        <p14:creationId xmlns:p14="http://schemas.microsoft.com/office/powerpoint/2010/main" val="212193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628058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veio a saber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600" u="sng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fariseus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</a:t>
            </a:r>
            <a:r>
              <a:rPr lang="pt-BR" sz="2600" u="sng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2055" y="174443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Amor pelas pessoas.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5505" y="2320957"/>
            <a:ext cx="666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fariseus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8275" y="3662079"/>
            <a:ext cx="666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discípulos de João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>
                <a:latin typeface="+mj-lt"/>
              </a:rPr>
              <a:t>I – Saída da Judéia.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15902" y="-32414"/>
            <a:ext cx="7747907" cy="1631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u="sng" dirty="0" smtClean="0">
                <a:latin typeface="+mj-lt"/>
                <a:cs typeface="Arial" panose="020B0604020202020204" pitchFamily="34" charset="0"/>
              </a:rPr>
              <a:t>Purificação no Templo – 2.18</a:t>
            </a:r>
          </a:p>
          <a:p>
            <a:endParaRPr lang="pt-BR" sz="2500" dirty="0" smtClean="0">
              <a:latin typeface="+mj-lt"/>
              <a:cs typeface="Arial" panose="020B0604020202020204" pitchFamily="34" charset="0"/>
            </a:endParaRPr>
          </a:p>
          <a:p>
            <a:r>
              <a:rPr lang="pt-BR" sz="2500" dirty="0" smtClean="0">
                <a:latin typeface="+mj-lt"/>
                <a:cs typeface="Arial" panose="020B0604020202020204" pitchFamily="34" charset="0"/>
              </a:rPr>
              <a:t>Perguntaram-lhe</a:t>
            </a:r>
            <a:r>
              <a:rPr lang="pt-BR" sz="2500" dirty="0">
                <a:latin typeface="+mj-lt"/>
                <a:cs typeface="Arial" panose="020B0604020202020204" pitchFamily="34" charset="0"/>
              </a:rPr>
              <a:t>, pois, os judeus: Que sinal nos mostras, para fazeres estas coisas?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8164" y="560435"/>
            <a:ext cx="7747907" cy="1631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u="sng" dirty="0" smtClean="0">
                <a:latin typeface="+mj-lt"/>
                <a:cs typeface="Arial" panose="020B0604020202020204" pitchFamily="34" charset="0"/>
              </a:rPr>
              <a:t>Sinais messiânicos – 2.23</a:t>
            </a:r>
          </a:p>
          <a:p>
            <a:endParaRPr lang="pt-BR" sz="2500" dirty="0">
              <a:latin typeface="+mj-lt"/>
              <a:cs typeface="Arial" panose="020B0604020202020204" pitchFamily="34" charset="0"/>
            </a:endParaRPr>
          </a:p>
          <a:p>
            <a:r>
              <a:rPr lang="pt-BR" sz="2500" dirty="0" smtClean="0">
                <a:latin typeface="+mj-lt"/>
                <a:cs typeface="Arial" panose="020B0604020202020204" pitchFamily="34" charset="0"/>
              </a:rPr>
              <a:t>Estando </a:t>
            </a:r>
            <a:r>
              <a:rPr lang="pt-BR" sz="2500" dirty="0">
                <a:latin typeface="+mj-lt"/>
                <a:cs typeface="Arial" panose="020B0604020202020204" pitchFamily="34" charset="0"/>
              </a:rPr>
              <a:t>ele em Jerusalém, durante a Festa da Páscoa, muitos, vendo os sinais que ele fazia, creram no seu nome;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170642"/>
            <a:ext cx="7747907" cy="1631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u="sng" dirty="0" smtClean="0">
                <a:latin typeface="+mj-lt"/>
                <a:cs typeface="Arial" panose="020B0604020202020204" pitchFamily="34" charset="0"/>
              </a:rPr>
              <a:t>Fé de Nicodemos – 3.1</a:t>
            </a:r>
          </a:p>
          <a:p>
            <a:endParaRPr lang="pt-BR" sz="2500" dirty="0">
              <a:latin typeface="+mj-lt"/>
              <a:cs typeface="Arial" panose="020B0604020202020204" pitchFamily="34" charset="0"/>
            </a:endParaRPr>
          </a:p>
          <a:p>
            <a:r>
              <a:rPr lang="pt-BR" sz="2500" dirty="0" smtClean="0">
                <a:latin typeface="+mj-lt"/>
                <a:cs typeface="Arial" panose="020B0604020202020204" pitchFamily="34" charset="0"/>
              </a:rPr>
              <a:t>Havia</a:t>
            </a:r>
            <a:r>
              <a:rPr lang="pt-BR" sz="2500" dirty="0">
                <a:latin typeface="+mj-lt"/>
                <a:cs typeface="Arial" panose="020B0604020202020204" pitchFamily="34" charset="0"/>
              </a:rPr>
              <a:t>, entre os fariseus, um homem chamado Nicodemos, um dos principais dos judeus.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" y="1790949"/>
            <a:ext cx="7747907" cy="12464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b="1" u="sng" dirty="0" smtClean="0">
                <a:latin typeface="+mj-lt"/>
                <a:cs typeface="Arial" panose="020B0604020202020204" pitchFamily="34" charset="0"/>
              </a:rPr>
              <a:t>Fé de João Batista – 3.30</a:t>
            </a:r>
          </a:p>
          <a:p>
            <a:endParaRPr lang="pt-BR" sz="2500" dirty="0">
              <a:latin typeface="+mj-lt"/>
              <a:cs typeface="Arial" panose="020B0604020202020204" pitchFamily="34" charset="0"/>
            </a:endParaRPr>
          </a:p>
          <a:p>
            <a:r>
              <a:rPr lang="pt-BR" sz="2500" dirty="0" smtClean="0">
                <a:latin typeface="+mj-lt"/>
                <a:cs typeface="Arial" panose="020B0604020202020204" pitchFamily="34" charset="0"/>
              </a:rPr>
              <a:t>Convém </a:t>
            </a:r>
            <a:r>
              <a:rPr lang="pt-BR" sz="2500" dirty="0">
                <a:latin typeface="+mj-lt"/>
                <a:cs typeface="Arial" panose="020B0604020202020204" pitchFamily="34" charset="0"/>
              </a:rPr>
              <a:t>que ele cresça e que eu diminua.</a:t>
            </a:r>
          </a:p>
        </p:txBody>
      </p:sp>
    </p:spTree>
    <p:extLst>
      <p:ext uri="{BB962C8B-B14F-4D97-AF65-F5344CB8AC3E}">
        <p14:creationId xmlns:p14="http://schemas.microsoft.com/office/powerpoint/2010/main" val="297991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628058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veio a saber que os fariseus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Jesus, fazia e batizava mais discípulos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João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2055" y="174443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Amor pelas pessoas.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5505" y="2320957"/>
            <a:ext cx="666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fariseus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88275" y="3662079"/>
            <a:ext cx="666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discípulos de João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9187" y="2988224"/>
            <a:ext cx="37594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IMATURIDADE</a:t>
            </a:r>
            <a:endParaRPr lang="pt-BR" sz="2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Left-Right-Up Arrow 12"/>
          <p:cNvSpPr/>
          <p:nvPr/>
        </p:nvSpPr>
        <p:spPr>
          <a:xfrm rot="5400000">
            <a:off x="3421559" y="2955155"/>
            <a:ext cx="811798" cy="508183"/>
          </a:xfrm>
          <a:prstGeom prst="leftRightUpArrow">
            <a:avLst>
              <a:gd name="adj1" fmla="val 5358"/>
              <a:gd name="adj2" fmla="val 25000"/>
              <a:gd name="adj3" fmla="val 2500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>
                <a:latin typeface="+mj-lt"/>
              </a:rPr>
              <a:t>I – Saída da Judéia.</a:t>
            </a:r>
          </a:p>
        </p:txBody>
      </p:sp>
    </p:spTree>
    <p:extLst>
      <p:ext uri="{BB962C8B-B14F-4D97-AF65-F5344CB8AC3E}">
        <p14:creationId xmlns:p14="http://schemas.microsoft.com/office/powerpoint/2010/main" val="260693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4628058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veio a saber que os fariseus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João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2055" y="174443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Amor pelas pessoas.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7499" y="2247899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O amor o levou a parar.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7738" y="4627895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veio a saber que os fariseus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João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10458" y="4625174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veio a saber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os fariseus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João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5014" y="4622453"/>
            <a:ext cx="9144000" cy="22139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veio a saber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os fariseus tinham ouvido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dizer que ele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Jesus, fazia e batizava mais discípulos que João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 que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mesmo não batizava, e sim os seus discípulos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deixou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Judéia, </a:t>
            </a:r>
            <a:r>
              <a:rPr lang="pt-BR" sz="2600" u="sng" dirty="0" smtClean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retirando-se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outra vez para a Galiléia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6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>
                <a:latin typeface="+mj-lt"/>
              </a:rPr>
              <a:t>I – Saída da Judéia.</a:t>
            </a:r>
          </a:p>
        </p:txBody>
      </p:sp>
      <p:sp>
        <p:nvSpPr>
          <p:cNvPr id="2" name="Rectangle 1"/>
          <p:cNvSpPr/>
          <p:nvPr/>
        </p:nvSpPr>
        <p:spPr>
          <a:xfrm>
            <a:off x="472220" y="139092"/>
            <a:ext cx="8191608" cy="3659712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dirty="0" smtClean="0"/>
              <a:t>Pregar o evangelho é falar! </a:t>
            </a:r>
          </a:p>
          <a:p>
            <a:pPr algn="ctr"/>
            <a:r>
              <a:rPr lang="pt-BR" sz="4200" dirty="0" smtClean="0"/>
              <a:t>Devemos pregar sempre!</a:t>
            </a:r>
          </a:p>
          <a:p>
            <a:pPr algn="ctr"/>
            <a:r>
              <a:rPr lang="pt-BR" sz="4200" dirty="0" smtClean="0"/>
              <a:t>O evangelho provoca.</a:t>
            </a:r>
          </a:p>
          <a:p>
            <a:pPr algn="ctr"/>
            <a:endParaRPr lang="pt-BR" sz="3400" dirty="0" smtClean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3200" i="1" dirty="0" smtClean="0">
                <a:solidFill>
                  <a:srgbClr val="FFFF00"/>
                </a:solidFill>
              </a:rPr>
              <a:t>As vezes é preciso parar de provocar por amor aos imaturos.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2220" y="138930"/>
            <a:ext cx="8191608" cy="3659712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dirty="0" smtClean="0"/>
              <a:t>Testemunhar do evangelho é vivê-lo demonstrando compaixão. </a:t>
            </a:r>
          </a:p>
          <a:p>
            <a:pPr algn="ctr"/>
            <a:endParaRPr lang="pt-BR" sz="3400" dirty="0" smtClean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3200" i="1" dirty="0" smtClean="0">
                <a:solidFill>
                  <a:srgbClr val="FFFF00"/>
                </a:solidFill>
              </a:rPr>
              <a:t>Isto não devemos parar nunca.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4268" y="146932"/>
            <a:ext cx="8191608" cy="3659712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dirty="0" smtClean="0"/>
              <a:t>“Algumas vezes as pessoas conhecerão cristo por nossas palavras, mas sempre o conhecerão pela nossa bondade”. </a:t>
            </a:r>
          </a:p>
        </p:txBody>
      </p:sp>
    </p:spTree>
    <p:extLst>
      <p:ext uri="{BB962C8B-B14F-4D97-AF65-F5344CB8AC3E}">
        <p14:creationId xmlns:p14="http://schemas.microsoft.com/office/powerpoint/2010/main" val="148500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18" grpId="0" animBg="1"/>
      <p:bldP spid="23" grpId="0" animBg="1"/>
      <p:bldP spid="2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750523"/>
            <a:ext cx="91440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pt-BR" sz="2600" dirty="0" smtClean="0">
                <a:latin typeface="+mj-lt"/>
              </a:rPr>
              <a:t>E </a:t>
            </a:r>
            <a:r>
              <a:rPr lang="pt-BR" sz="2600" dirty="0">
                <a:latin typeface="+mj-lt"/>
              </a:rPr>
              <a:t>era-lhe necessário atravessar a província de Samaria.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Chegou, pois, a uma cidade samaritana, chamada Sicar, perto das terras que Jacó dera a seu filho José.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Estava ali a fonte de Jacó. Cansado da viagem, assentara-se Jesus junto à fonte, por volta da hora sexta.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>
                <a:latin typeface="+mj-lt"/>
              </a:rPr>
              <a:t>I – Saída da Judéia.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528" y="1491343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– Partida para a Galiléia.</a:t>
            </a:r>
            <a:endParaRPr lang="pt-BR" sz="32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054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750523"/>
            <a:ext cx="91440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pt-BR" sz="26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E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era-lhe necessário atravessar a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província de Samaria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Chegou, pois, a uma cidade samaritana, chamada Sicar, perto das terras que Jacó dera a seu filho José.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Estava ali a fonte de Jacó. Cansado da viagem, assentara-se Jesus junto à fonte, por volta da hora sexta.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– Saída da Judéia.</a:t>
            </a:r>
            <a:endParaRPr lang="pt-BR" sz="3200" b="1" u="sng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528" y="1491343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– Partida para a Galiléia.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3160" y="2181883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4" descr="http://estudosdofim.org/images/mapa_palestina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7" b="6989"/>
          <a:stretch/>
        </p:blipFill>
        <p:spPr bwMode="auto">
          <a:xfrm>
            <a:off x="1412421" y="3604"/>
            <a:ext cx="6506936" cy="684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9"/>
          <p:cNvSpPr/>
          <p:nvPr/>
        </p:nvSpPr>
        <p:spPr>
          <a:xfrm>
            <a:off x="4849583" y="1755322"/>
            <a:ext cx="1232807" cy="3250134"/>
          </a:xfrm>
          <a:custGeom>
            <a:avLst/>
            <a:gdLst>
              <a:gd name="connsiteX0" fmla="*/ 0 w 1028700"/>
              <a:gd name="connsiteY0" fmla="*/ 2922928 h 2922928"/>
              <a:gd name="connsiteX1" fmla="*/ 65315 w 1028700"/>
              <a:gd name="connsiteY1" fmla="*/ 2873942 h 2922928"/>
              <a:gd name="connsiteX2" fmla="*/ 122465 w 1028700"/>
              <a:gd name="connsiteY2" fmla="*/ 2833121 h 2922928"/>
              <a:gd name="connsiteX3" fmla="*/ 155122 w 1028700"/>
              <a:gd name="connsiteY3" fmla="*/ 2824957 h 2922928"/>
              <a:gd name="connsiteX4" fmla="*/ 179615 w 1028700"/>
              <a:gd name="connsiteY4" fmla="*/ 2808628 h 2922928"/>
              <a:gd name="connsiteX5" fmla="*/ 244929 w 1028700"/>
              <a:gd name="connsiteY5" fmla="*/ 2775971 h 2922928"/>
              <a:gd name="connsiteX6" fmla="*/ 310243 w 1028700"/>
              <a:gd name="connsiteY6" fmla="*/ 2767807 h 2922928"/>
              <a:gd name="connsiteX7" fmla="*/ 367393 w 1028700"/>
              <a:gd name="connsiteY7" fmla="*/ 2751478 h 2922928"/>
              <a:gd name="connsiteX8" fmla="*/ 424543 w 1028700"/>
              <a:gd name="connsiteY8" fmla="*/ 2735150 h 2922928"/>
              <a:gd name="connsiteX9" fmla="*/ 457200 w 1028700"/>
              <a:gd name="connsiteY9" fmla="*/ 2718821 h 2922928"/>
              <a:gd name="connsiteX10" fmla="*/ 547008 w 1028700"/>
              <a:gd name="connsiteY10" fmla="*/ 2686164 h 2922928"/>
              <a:gd name="connsiteX11" fmla="*/ 571500 w 1028700"/>
              <a:gd name="connsiteY11" fmla="*/ 2678000 h 2922928"/>
              <a:gd name="connsiteX12" fmla="*/ 620486 w 1028700"/>
              <a:gd name="connsiteY12" fmla="*/ 2661671 h 2922928"/>
              <a:gd name="connsiteX13" fmla="*/ 653143 w 1028700"/>
              <a:gd name="connsiteY13" fmla="*/ 2653507 h 2922928"/>
              <a:gd name="connsiteX14" fmla="*/ 726622 w 1028700"/>
              <a:gd name="connsiteY14" fmla="*/ 2620850 h 2922928"/>
              <a:gd name="connsiteX15" fmla="*/ 791936 w 1028700"/>
              <a:gd name="connsiteY15" fmla="*/ 2596357 h 2922928"/>
              <a:gd name="connsiteX16" fmla="*/ 840922 w 1028700"/>
              <a:gd name="connsiteY16" fmla="*/ 2555535 h 2922928"/>
              <a:gd name="connsiteX17" fmla="*/ 849086 w 1028700"/>
              <a:gd name="connsiteY17" fmla="*/ 2522878 h 2922928"/>
              <a:gd name="connsiteX18" fmla="*/ 873579 w 1028700"/>
              <a:gd name="connsiteY18" fmla="*/ 2473892 h 2922928"/>
              <a:gd name="connsiteX19" fmla="*/ 898072 w 1028700"/>
              <a:gd name="connsiteY19" fmla="*/ 2375921 h 2922928"/>
              <a:gd name="connsiteX20" fmla="*/ 906236 w 1028700"/>
              <a:gd name="connsiteY20" fmla="*/ 2351428 h 2922928"/>
              <a:gd name="connsiteX21" fmla="*/ 922565 w 1028700"/>
              <a:gd name="connsiteY21" fmla="*/ 2286114 h 2922928"/>
              <a:gd name="connsiteX22" fmla="*/ 938893 w 1028700"/>
              <a:gd name="connsiteY22" fmla="*/ 2212635 h 2922928"/>
              <a:gd name="connsiteX23" fmla="*/ 955222 w 1028700"/>
              <a:gd name="connsiteY23" fmla="*/ 2041185 h 2922928"/>
              <a:gd name="connsiteX24" fmla="*/ 979715 w 1028700"/>
              <a:gd name="connsiteY24" fmla="*/ 1951378 h 2922928"/>
              <a:gd name="connsiteX25" fmla="*/ 996043 w 1028700"/>
              <a:gd name="connsiteY25" fmla="*/ 1845242 h 2922928"/>
              <a:gd name="connsiteX26" fmla="*/ 1004208 w 1028700"/>
              <a:gd name="connsiteY26" fmla="*/ 1706450 h 2922928"/>
              <a:gd name="connsiteX27" fmla="*/ 1020536 w 1028700"/>
              <a:gd name="connsiteY27" fmla="*/ 1665628 h 2922928"/>
              <a:gd name="connsiteX28" fmla="*/ 1028700 w 1028700"/>
              <a:gd name="connsiteY28" fmla="*/ 1575821 h 2922928"/>
              <a:gd name="connsiteX29" fmla="*/ 1020536 w 1028700"/>
              <a:gd name="connsiteY29" fmla="*/ 1290071 h 2922928"/>
              <a:gd name="connsiteX30" fmla="*/ 1012372 w 1028700"/>
              <a:gd name="connsiteY30" fmla="*/ 783885 h 2922928"/>
              <a:gd name="connsiteX31" fmla="*/ 979715 w 1028700"/>
              <a:gd name="connsiteY31" fmla="*/ 604271 h 2922928"/>
              <a:gd name="connsiteX32" fmla="*/ 963386 w 1028700"/>
              <a:gd name="connsiteY32" fmla="*/ 506300 h 2922928"/>
              <a:gd name="connsiteX33" fmla="*/ 947058 w 1028700"/>
              <a:gd name="connsiteY33" fmla="*/ 416492 h 2922928"/>
              <a:gd name="connsiteX34" fmla="*/ 938893 w 1028700"/>
              <a:gd name="connsiteY34" fmla="*/ 392000 h 2922928"/>
              <a:gd name="connsiteX35" fmla="*/ 930729 w 1028700"/>
              <a:gd name="connsiteY35" fmla="*/ 326685 h 2922928"/>
              <a:gd name="connsiteX36" fmla="*/ 906236 w 1028700"/>
              <a:gd name="connsiteY36" fmla="*/ 253207 h 2922928"/>
              <a:gd name="connsiteX37" fmla="*/ 881743 w 1028700"/>
              <a:gd name="connsiteY37" fmla="*/ 171564 h 2922928"/>
              <a:gd name="connsiteX38" fmla="*/ 849086 w 1028700"/>
              <a:gd name="connsiteY38" fmla="*/ 122578 h 2922928"/>
              <a:gd name="connsiteX39" fmla="*/ 832758 w 1028700"/>
              <a:gd name="connsiteY39" fmla="*/ 98085 h 2922928"/>
              <a:gd name="connsiteX40" fmla="*/ 775608 w 1028700"/>
              <a:gd name="connsiteY40" fmla="*/ 65428 h 2922928"/>
              <a:gd name="connsiteX41" fmla="*/ 751115 w 1028700"/>
              <a:gd name="connsiteY41" fmla="*/ 49100 h 2922928"/>
              <a:gd name="connsiteX42" fmla="*/ 726622 w 1028700"/>
              <a:gd name="connsiteY42" fmla="*/ 40935 h 2922928"/>
              <a:gd name="connsiteX43" fmla="*/ 628650 w 1028700"/>
              <a:gd name="connsiteY43" fmla="*/ 8278 h 2922928"/>
              <a:gd name="connsiteX44" fmla="*/ 587829 w 1028700"/>
              <a:gd name="connsiteY44" fmla="*/ 114 h 292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28700" h="2922928">
                <a:moveTo>
                  <a:pt x="0" y="2922928"/>
                </a:moveTo>
                <a:cubicBezTo>
                  <a:pt x="86940" y="2853377"/>
                  <a:pt x="4669" y="2917260"/>
                  <a:pt x="65315" y="2873942"/>
                </a:cubicBezTo>
                <a:cubicBezTo>
                  <a:pt x="69493" y="2870958"/>
                  <a:pt x="112848" y="2837242"/>
                  <a:pt x="122465" y="2833121"/>
                </a:cubicBezTo>
                <a:cubicBezTo>
                  <a:pt x="132778" y="2828701"/>
                  <a:pt x="144236" y="2827678"/>
                  <a:pt x="155122" y="2824957"/>
                </a:cubicBezTo>
                <a:cubicBezTo>
                  <a:pt x="163286" y="2819514"/>
                  <a:pt x="171294" y="2813829"/>
                  <a:pt x="179615" y="2808628"/>
                </a:cubicBezTo>
                <a:cubicBezTo>
                  <a:pt x="200168" y="2795782"/>
                  <a:pt x="220376" y="2780435"/>
                  <a:pt x="244929" y="2775971"/>
                </a:cubicBezTo>
                <a:cubicBezTo>
                  <a:pt x="266516" y="2772046"/>
                  <a:pt x="288472" y="2770528"/>
                  <a:pt x="310243" y="2767807"/>
                </a:cubicBezTo>
                <a:cubicBezTo>
                  <a:pt x="412386" y="2742269"/>
                  <a:pt x="285365" y="2774914"/>
                  <a:pt x="367393" y="2751478"/>
                </a:cubicBezTo>
                <a:cubicBezTo>
                  <a:pt x="388104" y="2745561"/>
                  <a:pt x="404971" y="2743538"/>
                  <a:pt x="424543" y="2735150"/>
                </a:cubicBezTo>
                <a:cubicBezTo>
                  <a:pt x="435730" y="2730356"/>
                  <a:pt x="446078" y="2723764"/>
                  <a:pt x="457200" y="2718821"/>
                </a:cubicBezTo>
                <a:cubicBezTo>
                  <a:pt x="491285" y="2703672"/>
                  <a:pt x="510798" y="2698234"/>
                  <a:pt x="547008" y="2686164"/>
                </a:cubicBezTo>
                <a:lnTo>
                  <a:pt x="571500" y="2678000"/>
                </a:lnTo>
                <a:cubicBezTo>
                  <a:pt x="587829" y="2672557"/>
                  <a:pt x="603788" y="2665845"/>
                  <a:pt x="620486" y="2661671"/>
                </a:cubicBezTo>
                <a:lnTo>
                  <a:pt x="653143" y="2653507"/>
                </a:lnTo>
                <a:cubicBezTo>
                  <a:pt x="774382" y="2580764"/>
                  <a:pt x="628511" y="2662898"/>
                  <a:pt x="726622" y="2620850"/>
                </a:cubicBezTo>
                <a:cubicBezTo>
                  <a:pt x="800202" y="2589316"/>
                  <a:pt x="688403" y="2617063"/>
                  <a:pt x="791936" y="2596357"/>
                </a:cubicBezTo>
                <a:cubicBezTo>
                  <a:pt x="807543" y="2585952"/>
                  <a:pt x="831251" y="2572459"/>
                  <a:pt x="840922" y="2555535"/>
                </a:cubicBezTo>
                <a:cubicBezTo>
                  <a:pt x="846489" y="2545793"/>
                  <a:pt x="846004" y="2533667"/>
                  <a:pt x="849086" y="2522878"/>
                </a:cubicBezTo>
                <a:cubicBezTo>
                  <a:pt x="857536" y="2493301"/>
                  <a:pt x="855688" y="2500729"/>
                  <a:pt x="873579" y="2473892"/>
                </a:cubicBezTo>
                <a:cubicBezTo>
                  <a:pt x="906571" y="2374919"/>
                  <a:pt x="876087" y="2474858"/>
                  <a:pt x="898072" y="2375921"/>
                </a:cubicBezTo>
                <a:cubicBezTo>
                  <a:pt x="899939" y="2367520"/>
                  <a:pt x="903972" y="2359731"/>
                  <a:pt x="906236" y="2351428"/>
                </a:cubicBezTo>
                <a:cubicBezTo>
                  <a:pt x="912141" y="2329777"/>
                  <a:pt x="918164" y="2308120"/>
                  <a:pt x="922565" y="2286114"/>
                </a:cubicBezTo>
                <a:cubicBezTo>
                  <a:pt x="932929" y="2234289"/>
                  <a:pt x="927363" y="2258754"/>
                  <a:pt x="938893" y="2212635"/>
                </a:cubicBezTo>
                <a:cubicBezTo>
                  <a:pt x="944336" y="2155485"/>
                  <a:pt x="937068" y="2095648"/>
                  <a:pt x="955222" y="2041185"/>
                </a:cubicBezTo>
                <a:cubicBezTo>
                  <a:pt x="968780" y="2000510"/>
                  <a:pt x="973946" y="1991763"/>
                  <a:pt x="979715" y="1951378"/>
                </a:cubicBezTo>
                <a:cubicBezTo>
                  <a:pt x="995389" y="1841662"/>
                  <a:pt x="979047" y="1913230"/>
                  <a:pt x="996043" y="1845242"/>
                </a:cubicBezTo>
                <a:cubicBezTo>
                  <a:pt x="998765" y="1798978"/>
                  <a:pt x="997946" y="1752369"/>
                  <a:pt x="1004208" y="1706450"/>
                </a:cubicBezTo>
                <a:cubicBezTo>
                  <a:pt x="1006188" y="1691929"/>
                  <a:pt x="1017835" y="1680032"/>
                  <a:pt x="1020536" y="1665628"/>
                </a:cubicBezTo>
                <a:cubicBezTo>
                  <a:pt x="1026075" y="1636084"/>
                  <a:pt x="1025979" y="1605757"/>
                  <a:pt x="1028700" y="1575821"/>
                </a:cubicBezTo>
                <a:cubicBezTo>
                  <a:pt x="1025979" y="1480571"/>
                  <a:pt x="1022500" y="1385340"/>
                  <a:pt x="1020536" y="1290071"/>
                </a:cubicBezTo>
                <a:cubicBezTo>
                  <a:pt x="1017057" y="1121356"/>
                  <a:pt x="1020799" y="952425"/>
                  <a:pt x="1012372" y="783885"/>
                </a:cubicBezTo>
                <a:cubicBezTo>
                  <a:pt x="1003045" y="597346"/>
                  <a:pt x="996080" y="691549"/>
                  <a:pt x="979715" y="604271"/>
                </a:cubicBezTo>
                <a:cubicBezTo>
                  <a:pt x="973614" y="571731"/>
                  <a:pt x="968829" y="538957"/>
                  <a:pt x="963386" y="506300"/>
                </a:cubicBezTo>
                <a:cubicBezTo>
                  <a:pt x="959747" y="484468"/>
                  <a:pt x="952763" y="439310"/>
                  <a:pt x="947058" y="416492"/>
                </a:cubicBezTo>
                <a:cubicBezTo>
                  <a:pt x="944971" y="408143"/>
                  <a:pt x="941615" y="400164"/>
                  <a:pt x="938893" y="392000"/>
                </a:cubicBezTo>
                <a:cubicBezTo>
                  <a:pt x="936172" y="370228"/>
                  <a:pt x="935326" y="348139"/>
                  <a:pt x="930729" y="326685"/>
                </a:cubicBezTo>
                <a:cubicBezTo>
                  <a:pt x="918490" y="269569"/>
                  <a:pt x="916437" y="294012"/>
                  <a:pt x="906236" y="253207"/>
                </a:cubicBezTo>
                <a:cubicBezTo>
                  <a:pt x="901672" y="234950"/>
                  <a:pt x="889695" y="183492"/>
                  <a:pt x="881743" y="171564"/>
                </a:cubicBezTo>
                <a:lnTo>
                  <a:pt x="849086" y="122578"/>
                </a:lnTo>
                <a:cubicBezTo>
                  <a:pt x="843643" y="114414"/>
                  <a:pt x="840922" y="103528"/>
                  <a:pt x="832758" y="98085"/>
                </a:cubicBezTo>
                <a:cubicBezTo>
                  <a:pt x="773085" y="58305"/>
                  <a:pt x="848116" y="106861"/>
                  <a:pt x="775608" y="65428"/>
                </a:cubicBezTo>
                <a:cubicBezTo>
                  <a:pt x="767089" y="60560"/>
                  <a:pt x="759891" y="53488"/>
                  <a:pt x="751115" y="49100"/>
                </a:cubicBezTo>
                <a:cubicBezTo>
                  <a:pt x="743418" y="45251"/>
                  <a:pt x="734532" y="44325"/>
                  <a:pt x="726622" y="40935"/>
                </a:cubicBezTo>
                <a:cubicBezTo>
                  <a:pt x="643632" y="5368"/>
                  <a:pt x="761571" y="44529"/>
                  <a:pt x="628650" y="8278"/>
                </a:cubicBezTo>
                <a:cubicBezTo>
                  <a:pt x="592404" y="-1607"/>
                  <a:pt x="616932" y="114"/>
                  <a:pt x="587829" y="114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reeform 12"/>
          <p:cNvSpPr/>
          <p:nvPr/>
        </p:nvSpPr>
        <p:spPr>
          <a:xfrm>
            <a:off x="4645479" y="3461657"/>
            <a:ext cx="174593" cy="1453243"/>
          </a:xfrm>
          <a:custGeom>
            <a:avLst/>
            <a:gdLst>
              <a:gd name="connsiteX0" fmla="*/ 163285 w 174593"/>
              <a:gd name="connsiteY0" fmla="*/ 1453243 h 1453243"/>
              <a:gd name="connsiteX1" fmla="*/ 146957 w 174593"/>
              <a:gd name="connsiteY1" fmla="*/ 1404257 h 1453243"/>
              <a:gd name="connsiteX2" fmla="*/ 97971 w 174593"/>
              <a:gd name="connsiteY2" fmla="*/ 1314450 h 1453243"/>
              <a:gd name="connsiteX3" fmla="*/ 81643 w 174593"/>
              <a:gd name="connsiteY3" fmla="*/ 1232807 h 1453243"/>
              <a:gd name="connsiteX4" fmla="*/ 57150 w 174593"/>
              <a:gd name="connsiteY4" fmla="*/ 1159328 h 1453243"/>
              <a:gd name="connsiteX5" fmla="*/ 16328 w 174593"/>
              <a:gd name="connsiteY5" fmla="*/ 865414 h 1453243"/>
              <a:gd name="connsiteX6" fmla="*/ 0 w 174593"/>
              <a:gd name="connsiteY6" fmla="*/ 685800 h 1453243"/>
              <a:gd name="connsiteX7" fmla="*/ 8164 w 174593"/>
              <a:gd name="connsiteY7" fmla="*/ 506185 h 1453243"/>
              <a:gd name="connsiteX8" fmla="*/ 16328 w 174593"/>
              <a:gd name="connsiteY8" fmla="*/ 473528 h 1453243"/>
              <a:gd name="connsiteX9" fmla="*/ 32657 w 174593"/>
              <a:gd name="connsiteY9" fmla="*/ 391885 h 1453243"/>
              <a:gd name="connsiteX10" fmla="*/ 57150 w 174593"/>
              <a:gd name="connsiteY10" fmla="*/ 334735 h 1453243"/>
              <a:gd name="connsiteX11" fmla="*/ 73478 w 174593"/>
              <a:gd name="connsiteY11" fmla="*/ 302078 h 1453243"/>
              <a:gd name="connsiteX12" fmla="*/ 122464 w 174593"/>
              <a:gd name="connsiteY12" fmla="*/ 228600 h 1453243"/>
              <a:gd name="connsiteX13" fmla="*/ 155121 w 174593"/>
              <a:gd name="connsiteY13" fmla="*/ 179614 h 1453243"/>
              <a:gd name="connsiteX14" fmla="*/ 171450 w 174593"/>
              <a:gd name="connsiteY14" fmla="*/ 0 h 1453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4593" h="1453243">
                <a:moveTo>
                  <a:pt x="163285" y="1453243"/>
                </a:moveTo>
                <a:cubicBezTo>
                  <a:pt x="157842" y="1436914"/>
                  <a:pt x="154286" y="1419831"/>
                  <a:pt x="146957" y="1404257"/>
                </a:cubicBezTo>
                <a:cubicBezTo>
                  <a:pt x="132438" y="1373403"/>
                  <a:pt x="110110" y="1346315"/>
                  <a:pt x="97971" y="1314450"/>
                </a:cubicBezTo>
                <a:cubicBezTo>
                  <a:pt x="88091" y="1288515"/>
                  <a:pt x="88706" y="1259646"/>
                  <a:pt x="81643" y="1232807"/>
                </a:cubicBezTo>
                <a:cubicBezTo>
                  <a:pt x="75073" y="1207839"/>
                  <a:pt x="63721" y="1184296"/>
                  <a:pt x="57150" y="1159328"/>
                </a:cubicBezTo>
                <a:cubicBezTo>
                  <a:pt x="34855" y="1074610"/>
                  <a:pt x="23462" y="933901"/>
                  <a:pt x="16328" y="865414"/>
                </a:cubicBezTo>
                <a:cubicBezTo>
                  <a:pt x="10099" y="805619"/>
                  <a:pt x="0" y="685800"/>
                  <a:pt x="0" y="685800"/>
                </a:cubicBezTo>
                <a:cubicBezTo>
                  <a:pt x="2721" y="625928"/>
                  <a:pt x="3567" y="565942"/>
                  <a:pt x="8164" y="506185"/>
                </a:cubicBezTo>
                <a:cubicBezTo>
                  <a:pt x="9025" y="494997"/>
                  <a:pt x="14127" y="484531"/>
                  <a:pt x="16328" y="473528"/>
                </a:cubicBezTo>
                <a:cubicBezTo>
                  <a:pt x="20801" y="451162"/>
                  <a:pt x="24231" y="415056"/>
                  <a:pt x="32657" y="391885"/>
                </a:cubicBezTo>
                <a:cubicBezTo>
                  <a:pt x="39740" y="372407"/>
                  <a:pt x="48574" y="353603"/>
                  <a:pt x="57150" y="334735"/>
                </a:cubicBezTo>
                <a:cubicBezTo>
                  <a:pt x="62186" y="323655"/>
                  <a:pt x="67216" y="312514"/>
                  <a:pt x="73478" y="302078"/>
                </a:cubicBezTo>
                <a:cubicBezTo>
                  <a:pt x="73484" y="302067"/>
                  <a:pt x="114296" y="240851"/>
                  <a:pt x="122464" y="228600"/>
                </a:cubicBezTo>
                <a:lnTo>
                  <a:pt x="155121" y="179614"/>
                </a:lnTo>
                <a:cubicBezTo>
                  <a:pt x="185220" y="89320"/>
                  <a:pt x="171450" y="147840"/>
                  <a:pt x="171450" y="0"/>
                </a:cubicBezTo>
              </a:path>
            </a:pathLst>
          </a:cu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Oval 14"/>
          <p:cNvSpPr/>
          <p:nvPr/>
        </p:nvSpPr>
        <p:spPr>
          <a:xfrm>
            <a:off x="4067378" y="2603149"/>
            <a:ext cx="1670859" cy="155448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6221184" y="2881993"/>
            <a:ext cx="2894217" cy="14003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Transjordânia</a:t>
            </a:r>
          </a:p>
          <a:p>
            <a:pPr algn="ctr"/>
            <a:r>
              <a:rPr lang="pt-BR" sz="2500" i="1" dirty="0" smtClean="0"/>
              <a:t>Caminho longo</a:t>
            </a:r>
          </a:p>
          <a:p>
            <a:pPr algn="ctr"/>
            <a:r>
              <a:rPr lang="pt-BR" sz="2500" i="1" dirty="0" smtClean="0"/>
              <a:t>Terras gentias</a:t>
            </a:r>
            <a:endParaRPr lang="pt-BR" sz="2500" i="1" dirty="0"/>
          </a:p>
        </p:txBody>
      </p:sp>
      <p:sp>
        <p:nvSpPr>
          <p:cNvPr id="17" name="Freeform 16"/>
          <p:cNvSpPr/>
          <p:nvPr/>
        </p:nvSpPr>
        <p:spPr>
          <a:xfrm>
            <a:off x="4804892" y="2277836"/>
            <a:ext cx="175322" cy="1249135"/>
          </a:xfrm>
          <a:custGeom>
            <a:avLst/>
            <a:gdLst>
              <a:gd name="connsiteX0" fmla="*/ 12036 w 175322"/>
              <a:gd name="connsiteY0" fmla="*/ 1249135 h 1249135"/>
              <a:gd name="connsiteX1" fmla="*/ 12036 w 175322"/>
              <a:gd name="connsiteY1" fmla="*/ 865414 h 1249135"/>
              <a:gd name="connsiteX2" fmla="*/ 36529 w 175322"/>
              <a:gd name="connsiteY2" fmla="*/ 734785 h 1249135"/>
              <a:gd name="connsiteX3" fmla="*/ 52858 w 175322"/>
              <a:gd name="connsiteY3" fmla="*/ 612321 h 1249135"/>
              <a:gd name="connsiteX4" fmla="*/ 69186 w 175322"/>
              <a:gd name="connsiteY4" fmla="*/ 579664 h 1249135"/>
              <a:gd name="connsiteX5" fmla="*/ 77351 w 175322"/>
              <a:gd name="connsiteY5" fmla="*/ 489857 h 1249135"/>
              <a:gd name="connsiteX6" fmla="*/ 93679 w 175322"/>
              <a:gd name="connsiteY6" fmla="*/ 432707 h 1249135"/>
              <a:gd name="connsiteX7" fmla="*/ 118172 w 175322"/>
              <a:gd name="connsiteY7" fmla="*/ 359228 h 1249135"/>
              <a:gd name="connsiteX8" fmla="*/ 126336 w 175322"/>
              <a:gd name="connsiteY8" fmla="*/ 334735 h 1249135"/>
              <a:gd name="connsiteX9" fmla="*/ 134501 w 175322"/>
              <a:gd name="connsiteY9" fmla="*/ 310243 h 1249135"/>
              <a:gd name="connsiteX10" fmla="*/ 150829 w 175322"/>
              <a:gd name="connsiteY10" fmla="*/ 236764 h 1249135"/>
              <a:gd name="connsiteX11" fmla="*/ 158993 w 175322"/>
              <a:gd name="connsiteY11" fmla="*/ 146957 h 1249135"/>
              <a:gd name="connsiteX12" fmla="*/ 167158 w 175322"/>
              <a:gd name="connsiteY12" fmla="*/ 122464 h 1249135"/>
              <a:gd name="connsiteX13" fmla="*/ 175322 w 175322"/>
              <a:gd name="connsiteY13" fmla="*/ 0 h 1249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5322" h="1249135">
                <a:moveTo>
                  <a:pt x="12036" y="1249135"/>
                </a:moveTo>
                <a:cubicBezTo>
                  <a:pt x="-2356" y="1090817"/>
                  <a:pt x="-5587" y="1094509"/>
                  <a:pt x="12036" y="865414"/>
                </a:cubicBezTo>
                <a:cubicBezTo>
                  <a:pt x="15434" y="821243"/>
                  <a:pt x="29793" y="778572"/>
                  <a:pt x="36529" y="734785"/>
                </a:cubicBezTo>
                <a:cubicBezTo>
                  <a:pt x="40385" y="709720"/>
                  <a:pt x="42215" y="644249"/>
                  <a:pt x="52858" y="612321"/>
                </a:cubicBezTo>
                <a:cubicBezTo>
                  <a:pt x="56707" y="600775"/>
                  <a:pt x="63743" y="590550"/>
                  <a:pt x="69186" y="579664"/>
                </a:cubicBezTo>
                <a:cubicBezTo>
                  <a:pt x="71908" y="549728"/>
                  <a:pt x="72409" y="519507"/>
                  <a:pt x="77351" y="489857"/>
                </a:cubicBezTo>
                <a:cubicBezTo>
                  <a:pt x="80608" y="470314"/>
                  <a:pt x="87853" y="451643"/>
                  <a:pt x="93679" y="432707"/>
                </a:cubicBezTo>
                <a:cubicBezTo>
                  <a:pt x="101272" y="408031"/>
                  <a:pt x="110008" y="383721"/>
                  <a:pt x="118172" y="359228"/>
                </a:cubicBezTo>
                <a:lnTo>
                  <a:pt x="126336" y="334735"/>
                </a:lnTo>
                <a:cubicBezTo>
                  <a:pt x="129057" y="326571"/>
                  <a:pt x="132813" y="318682"/>
                  <a:pt x="134501" y="310243"/>
                </a:cubicBezTo>
                <a:cubicBezTo>
                  <a:pt x="144865" y="258418"/>
                  <a:pt x="139299" y="282883"/>
                  <a:pt x="150829" y="236764"/>
                </a:cubicBezTo>
                <a:cubicBezTo>
                  <a:pt x="153550" y="206828"/>
                  <a:pt x="154742" y="176714"/>
                  <a:pt x="158993" y="146957"/>
                </a:cubicBezTo>
                <a:cubicBezTo>
                  <a:pt x="160210" y="138437"/>
                  <a:pt x="166152" y="131011"/>
                  <a:pt x="167158" y="122464"/>
                </a:cubicBezTo>
                <a:cubicBezTo>
                  <a:pt x="175516" y="51424"/>
                  <a:pt x="175322" y="43086"/>
                  <a:pt x="175322" y="0"/>
                </a:cubicBezTo>
              </a:path>
            </a:pathLst>
          </a:cu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60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3" grpId="0" animBg="1"/>
      <p:bldP spid="15" grpId="0" animBg="1"/>
      <p:bldP spid="16" grpId="0" animBg="1"/>
      <p:bldP spid="17" grpId="0" animBg="1"/>
      <p:bldP spid="1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750523"/>
            <a:ext cx="91440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pt-BR" sz="26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E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era-lhe necessário atravessar a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província de Samaria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Chegou, pois, a uma cidade samaritana, chamada Sicar, perto das terras que Jacó dera a seu filho José.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Estava ali a fonte de Jacó. Cansado da viagem, assentara-se Jesus junto à fonte, por volta da hora sexta.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– Saída da Judéia.</a:t>
            </a:r>
            <a:endParaRPr lang="pt-BR" sz="3200" b="1" u="sng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528" y="1491343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– Partida para a Galiléia.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3160" y="2181883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0441" y="258737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Provocou a ida por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5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750523"/>
            <a:ext cx="91440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pt-BR" sz="26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E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era-lhe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necessário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atravessar a província de Samaria.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Chegou, pois, a uma cidade samaritana, chamada Sicar, perto das terras que Jacó dera a seu filho José.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Estava ali a fonte de Jacó. Cansado da viagem, assentara-se Jesus junto à fonte, por volta da hora sexta.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– Saída da Judéia.</a:t>
            </a:r>
            <a:endParaRPr lang="pt-BR" sz="3200" b="1" u="sng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528" y="1491343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– Partida para a Galiléia.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3160" y="2181883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0441" y="258737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Provocou a ida por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514600" y="3333603"/>
            <a:ext cx="5249635" cy="955222"/>
          </a:xfrm>
          <a:prstGeom prst="wedgeRoundRectCallout">
            <a:avLst>
              <a:gd name="adj1" fmla="val -52093"/>
              <a:gd name="adj2" fmla="val 112927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tx1"/>
                </a:solidFill>
              </a:rPr>
              <a:t>Foi necessário. Tinha que...</a:t>
            </a:r>
            <a:endParaRPr lang="pt-BR" sz="35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2" y="519176"/>
            <a:ext cx="9141281" cy="41871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chemeClr val="tx1"/>
                </a:solidFill>
                <a:latin typeface="+mj-lt"/>
              </a:rPr>
              <a:t>Samaria.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 smtClean="0">
                <a:solidFill>
                  <a:schemeClr val="tx1"/>
                </a:solidFill>
                <a:latin typeface="+mj-lt"/>
              </a:rPr>
              <a:t>Capital do Reino do Norte.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 smtClean="0">
                <a:solidFill>
                  <a:schemeClr val="tx1"/>
                </a:solidFill>
                <a:latin typeface="+mj-lt"/>
              </a:rPr>
              <a:t>Durante o cativeiro Assírico se misturaram com estrangeiros.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 smtClean="0">
                <a:solidFill>
                  <a:schemeClr val="tx1"/>
                </a:solidFill>
                <a:latin typeface="+mj-lt"/>
              </a:rPr>
              <a:t>Após o exílio os Judeus trataram os samaritanos como:</a:t>
            </a:r>
          </a:p>
          <a:p>
            <a:pPr lvl="2"/>
            <a:r>
              <a:rPr lang="pt-BR" sz="2500" i="1" dirty="0" smtClean="0">
                <a:solidFill>
                  <a:schemeClr val="tx1"/>
                </a:solidFill>
                <a:latin typeface="+mj-lt"/>
              </a:rPr>
              <a:t>- Rebeldes políticos</a:t>
            </a:r>
          </a:p>
          <a:p>
            <a:r>
              <a:rPr lang="pt-BR" sz="2500" i="1" dirty="0" smtClean="0">
                <a:solidFill>
                  <a:schemeClr val="tx1"/>
                </a:solidFill>
                <a:latin typeface="+mj-lt"/>
              </a:rPr>
              <a:t>	- Mestiços – meio judeu</a:t>
            </a:r>
          </a:p>
          <a:p>
            <a:r>
              <a:rPr lang="pt-BR" sz="2500" i="1" dirty="0" smtClean="0">
                <a:solidFill>
                  <a:schemeClr val="tx1"/>
                </a:solidFill>
                <a:latin typeface="+mj-lt"/>
              </a:rPr>
              <a:t>	- Falsos diante da religião (macularam)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 smtClean="0">
                <a:solidFill>
                  <a:schemeClr val="tx1"/>
                </a:solidFill>
                <a:latin typeface="+mj-lt"/>
              </a:rPr>
              <a:t>400 a.C. levantaram o próprio templo (Mt Gerizin)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 smtClean="0">
                <a:solidFill>
                  <a:schemeClr val="tx1"/>
                </a:solidFill>
                <a:latin typeface="+mj-lt"/>
              </a:rPr>
              <a:t>Aceitavam apenas a Torah e recusavam os demais livros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 smtClean="0">
                <a:solidFill>
                  <a:schemeClr val="tx1"/>
                </a:solidFill>
                <a:latin typeface="+mj-lt"/>
              </a:rPr>
              <a:t>Negavam Jerusalém e adoravam no Mt Gerizin</a:t>
            </a:r>
            <a:endParaRPr lang="pt-BR" sz="25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934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750523"/>
            <a:ext cx="91440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pt-BR" sz="26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E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era-lhe necessário atravessar a província de Samaria.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Chegou, pois, a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uma cidade samaritana, chamada Sicar,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perto das terras que Jacó dera a seu filho José.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Estava ali a fonte de Jacó. Cansado da viagem, assentara-se Jesus junto à fonte, por volta da hora sexta.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– Saída da Judéia.</a:t>
            </a:r>
            <a:endParaRPr lang="pt-BR" sz="3200" b="1" u="sng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528" y="1491343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– Partida para a Galiléia.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3160" y="2181883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0441" y="258737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Provocou a ida por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5883" y="296837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 – Provocou o lugar.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19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750523"/>
            <a:ext cx="91440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pt-BR" sz="26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E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era-lhe necessário atravessar a província de Samaria.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Chegou, pois, a uma cidade samaritana, chamada Sicar, perto das terras que Jacó dera a seu filho José.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Estava ali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a fonte de Jacó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. Cansado da viagem, assentara-se Jesus junto à fonte, por volta da hora sexta.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– Saída da Judéia.</a:t>
            </a:r>
            <a:endParaRPr lang="pt-BR" sz="3200" b="1" u="sng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528" y="1491343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– Partida para a Galiléia.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3160" y="2181883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0441" y="258737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Provocou a ida por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5883" y="296837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 – Provocou o lugar.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3162" y="3357540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Provocou o ambiente.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75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750523"/>
            <a:ext cx="9144000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pt-BR" sz="26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E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era-lhe necessário atravessar a província de Samaria.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Chegou, pois, a uma cidade samaritana, chamada Sicar, perto das terras que Jacó dera a seu filho José.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Estava ali a fonte de Jacó. Cansado da viagem, assentara-se Jesus junto à fonte,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por volta da hora sexta</a:t>
            </a:r>
            <a:r>
              <a:rPr lang="pt-BR" sz="26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247" y="898072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– Saída da Judéia.</a:t>
            </a:r>
            <a:endParaRPr lang="pt-BR" sz="3200" b="1" u="sng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528" y="1491343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– Partida para a Galiléia.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3160" y="2181883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0441" y="258737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Provocou a ida por Samaria.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5883" y="2968376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 – Provocou o lugar.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3162" y="3357540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Provocou o ambiente.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0440" y="3771192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– Provocou a hora.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2220" y="208954"/>
            <a:ext cx="8191608" cy="3659712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pt-BR" sz="3900" dirty="0" smtClean="0"/>
              <a:t>“Por amor </a:t>
            </a:r>
            <a:r>
              <a:rPr lang="pt-BR" sz="3900" dirty="0" smtClean="0"/>
              <a:t>àqueles </a:t>
            </a:r>
            <a:r>
              <a:rPr lang="pt-BR" sz="3900" dirty="0" smtClean="0"/>
              <a:t>que não iriam ouvir, Jesus parou de provocar.”</a:t>
            </a:r>
          </a:p>
          <a:p>
            <a:pPr algn="ctr"/>
            <a:r>
              <a:rPr lang="pt-BR" sz="3900" dirty="0" smtClean="0"/>
              <a:t>“Por amor </a:t>
            </a:r>
            <a:r>
              <a:rPr lang="pt-BR" sz="3900" dirty="0" smtClean="0"/>
              <a:t>àqueles </a:t>
            </a:r>
            <a:r>
              <a:rPr lang="pt-BR" sz="3900" dirty="0" smtClean="0"/>
              <a:t>que precisavam ouvir, Jesus partiu para provocar.”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1549" y="216252"/>
            <a:ext cx="8191608" cy="3659712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pt-BR" sz="3900" dirty="0" smtClean="0"/>
              <a:t>“</a:t>
            </a:r>
            <a:r>
              <a:rPr lang="pt-BR" sz="3900" dirty="0" smtClean="0"/>
              <a:t>Ao invés de </a:t>
            </a:r>
            <a:r>
              <a:rPr lang="pt-BR" sz="3900" dirty="0" smtClean="0"/>
              <a:t>criticar </a:t>
            </a:r>
            <a:r>
              <a:rPr lang="pt-BR" sz="3900" dirty="0" smtClean="0"/>
              <a:t>o que há de diferente lá fora, saia lá fora e faça a diferença.”</a:t>
            </a:r>
          </a:p>
        </p:txBody>
      </p:sp>
    </p:spTree>
    <p:extLst>
      <p:ext uri="{BB962C8B-B14F-4D97-AF65-F5344CB8AC3E}">
        <p14:creationId xmlns:p14="http://schemas.microsoft.com/office/powerpoint/2010/main" val="314971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63" y="2254069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grande compaixão no coração dos seus discípulos!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893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63" y="2254069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preceitos que quebram preconceitos!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81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Nisto, veio uma mulher samaritana tirar água. </a:t>
            </a:r>
          </a:p>
          <a:p>
            <a:r>
              <a:rPr lang="pt-BR" sz="2600" dirty="0" smtClean="0">
                <a:latin typeface="+mj-lt"/>
              </a:rPr>
              <a:t>Disse-lhe </a:t>
            </a:r>
            <a:r>
              <a:rPr lang="pt-BR" sz="2600" dirty="0">
                <a:latin typeface="+mj-lt"/>
              </a:rPr>
              <a:t>Jesus: Dá-me de beber. </a:t>
            </a:r>
            <a:r>
              <a:rPr lang="pt-BR" sz="2600" dirty="0" smtClean="0">
                <a:latin typeface="+mj-lt"/>
              </a:rPr>
              <a:t>(</a:t>
            </a: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Pois seus discípulos tinham ido à cidade para comprar alimentos</a:t>
            </a:r>
            <a:r>
              <a:rPr lang="pt-BR" sz="2600" dirty="0" smtClean="0">
                <a:latin typeface="+mj-lt"/>
              </a:rPr>
              <a:t>.) 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Então, </a:t>
            </a:r>
            <a:r>
              <a:rPr lang="pt-BR" sz="2600" dirty="0" smtClean="0">
                <a:latin typeface="+mj-lt"/>
              </a:rPr>
              <a:t>lhe </a:t>
            </a:r>
            <a:r>
              <a:rPr lang="pt-BR" sz="2600" dirty="0">
                <a:latin typeface="+mj-lt"/>
              </a:rPr>
              <a:t>disse a mulher samaritana: </a:t>
            </a:r>
          </a:p>
          <a:p>
            <a:r>
              <a:rPr lang="pt-BR" sz="2600" dirty="0">
                <a:latin typeface="+mj-lt"/>
              </a:rPr>
              <a:t>- Como, sendo tu judeu, pedes de beber a mim, que sou mulher samaritana (porque os judeus não se dão com os samaritanos)?</a:t>
            </a:r>
          </a:p>
        </p:txBody>
      </p:sp>
    </p:spTree>
    <p:extLst>
      <p:ext uri="{BB962C8B-B14F-4D97-AF65-F5344CB8AC3E}">
        <p14:creationId xmlns:p14="http://schemas.microsoft.com/office/powerpoint/2010/main" val="92607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Nisto,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veio uma mulher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samaritana tirar água. </a:t>
            </a:r>
          </a:p>
          <a:p>
            <a:r>
              <a:rPr lang="pt-BR" sz="2600" u="sng" dirty="0" smtClean="0">
                <a:solidFill>
                  <a:srgbClr val="C00000"/>
                </a:solidFill>
                <a:latin typeface="+mj-lt"/>
              </a:rPr>
              <a:t>Disse-lhe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Jesus: Dá-me de beber.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(</a:t>
            </a:r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Pois seus discípulos tinham ido à cidade para comprar alimentos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.) 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Então, </a:t>
            </a:r>
            <a:r>
              <a:rPr lang="pt-BR" sz="26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lhe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disse a mulher samaritana: </a:t>
            </a:r>
          </a:p>
          <a:p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- Como, sendo tu judeu, pedes de beber a mim, que sou mulher samaritana (porque os judeus não se dão com os samaritanos)?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0503" y="1487920"/>
            <a:ext cx="76208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Ele falou ativamente com a mulher.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Fez um pedido a ela. 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 – Dialogou com ela.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929539"/>
            <a:ext cx="9144000" cy="12926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Neste ponto, chegaram os seus discípulos e </a:t>
            </a:r>
            <a:r>
              <a:rPr lang="pt-BR" sz="2600" b="1" u="sng" dirty="0">
                <a:latin typeface="+mj-lt"/>
              </a:rPr>
              <a:t>se admiraram</a:t>
            </a:r>
            <a:r>
              <a:rPr lang="pt-BR" sz="2600" dirty="0">
                <a:latin typeface="+mj-lt"/>
              </a:rPr>
              <a:t> de que estivesse </a:t>
            </a:r>
            <a:r>
              <a:rPr lang="pt-BR" sz="2600" b="1" u="sng" dirty="0">
                <a:latin typeface="+mj-lt"/>
              </a:rPr>
              <a:t>falando com uma mulher</a:t>
            </a:r>
            <a:r>
              <a:rPr lang="pt-BR" sz="2600" dirty="0">
                <a:latin typeface="+mj-lt"/>
              </a:rPr>
              <a:t>; todavia, nenhum lhe disse: Que perguntas? Ou: Por que falas com ela?</a:t>
            </a:r>
          </a:p>
        </p:txBody>
      </p:sp>
    </p:spTree>
    <p:extLst>
      <p:ext uri="{BB962C8B-B14F-4D97-AF65-F5344CB8AC3E}">
        <p14:creationId xmlns:p14="http://schemas.microsoft.com/office/powerpoint/2010/main" val="65836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uma mulher samaritana tirar água.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Dá-me de beber. (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Como,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sendo tu judeu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, pedes de beber a mim, que sou mulher samaritana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(porque os judeus não se dão com os samaritanos)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0503" y="2034927"/>
            <a:ext cx="7620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Está no monte Gerizin (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sagrado para samaritanos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Falando com meio judeu.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877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uma mulher samaritana tirar água.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Dá-me de beber.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/>
              </a:rPr>
              <a:t>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(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Como,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sendo tu judeu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, pedes de beber a mim, que sou mulher samaritana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(porque os judeus não se dão com os samaritanos)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90503" y="2034927"/>
            <a:ext cx="7620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Está no monte Gerizin (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sagrado para samaritanos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Falando com meio judeu. 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Bebeu água em copo samaritano. 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916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uma mulher samaritana tirar água. </a:t>
            </a:r>
          </a:p>
          <a:p>
            <a:pPr lvl="0"/>
            <a:r>
              <a:rPr lang="pt-BR" sz="2600" dirty="0" smtClean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Dá-me de beber. (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 smtClean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Como, sendo tu judeu, pedes de beber a mim, que sou mulher samaritana (porque os judeus não se dão com os samaritanos)?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9489" y="171722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III - Jesus quebrou todos os preconceitos.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730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uma mulher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/>
              </a:rPr>
              <a:t> samaritana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 tirar água. </a:t>
            </a:r>
          </a:p>
          <a:p>
            <a:pPr lvl="0"/>
            <a:r>
              <a:rPr lang="pt-BR" sz="2600" dirty="0" smtClean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Dá-me de beber. (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 smtClean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Como, sendo tu judeu, pedes de beber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a mim, que sou mulher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/>
              </a:rPr>
              <a:t>samaritana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(porque os judeus não se dão com os samaritanos)?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90503" y="2239040"/>
            <a:ext cx="762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Ela é mulher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9489" y="171722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III - Jesus quebrou todos os preconceitos.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12521" y="840479"/>
            <a:ext cx="6947808" cy="3509996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/>
              <a:t>Nicodemos    x     Mulher Samaritana</a:t>
            </a:r>
          </a:p>
          <a:p>
            <a:pPr algn="ctr"/>
            <a:endParaRPr lang="pt-BR" sz="3500" dirty="0" smtClean="0"/>
          </a:p>
          <a:p>
            <a:pPr algn="ctr"/>
            <a:endParaRPr lang="pt-BR" sz="3500" dirty="0"/>
          </a:p>
          <a:p>
            <a:pPr algn="ctr"/>
            <a:endParaRPr lang="pt-BR" sz="3500" dirty="0" smtClean="0"/>
          </a:p>
          <a:p>
            <a:pPr algn="ctr"/>
            <a:endParaRPr lang="pt-BR" sz="3500" dirty="0"/>
          </a:p>
          <a:p>
            <a:pPr algn="ctr"/>
            <a:endParaRPr lang="pt-BR" sz="35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175361"/>
              </p:ext>
            </p:extLst>
          </p:nvPr>
        </p:nvGraphicFramePr>
        <p:xfrm>
          <a:off x="2345868" y="1574319"/>
          <a:ext cx="670016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0080"/>
                <a:gridCol w="3350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Judeu 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Samaritana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Homem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Mulher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Rico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Pobre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Alta classe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Camponesa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Mestre da lei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Sem</a:t>
                      </a:r>
                      <a:r>
                        <a:rPr lang="pt-BR" sz="22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acesso a educação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t-BR" sz="2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Jesus tratou igualmente.</a:t>
                      </a:r>
                      <a:endParaRPr lang="pt-BR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39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uma mulher samaritana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 tirar água. </a:t>
            </a:r>
          </a:p>
          <a:p>
            <a:pPr lvl="0"/>
            <a:r>
              <a:rPr lang="pt-BR" sz="2600" dirty="0" smtClean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Dá-me de beber. (</a:t>
            </a:r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 smtClean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Como, sendo tu judeu, pedes de beber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a mim, que sou mulher samaritana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(porque os judeus não se dão com os samaritanos)?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90503" y="2239040"/>
            <a:ext cx="7620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Ela é mulher.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Ela é samaritana.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489" y="171722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III - Jesus quebrou todos os preconceitos.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2704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uma mulher samaritana tirar água.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Dá-me de beber. (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Como, sendo tu judeu, pedes de beber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a mim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, que sou mulher samaritana (porque os judeus não se dão com os samaritanos)?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90503" y="2239040"/>
            <a:ext cx="7620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Ela é mulher.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Ela é samaritana.</a:t>
            </a:r>
          </a:p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C – Ela era discriminada na sociedade.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- isolada das demais mulheres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9489" y="171722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III - Jesus quebrou todos os preconceitos.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929539"/>
            <a:ext cx="9144000" cy="8925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Estava ali a fonte de Jacó. Cansado da viagem, assentara-se Jesus junto à fonte,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por volta da hora sexta</a:t>
            </a:r>
            <a:r>
              <a:rPr lang="pt-BR" sz="26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19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uma mulher samaritana tirar água.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Dá-me de beber. (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Como, sendo tu judeu, pedes de beber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a mim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, que sou mulher samaritana (porque os judeus não se dão com os samaritanos)?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90503" y="2239040"/>
            <a:ext cx="76208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Ela é mulher.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Ela é samaritana.</a:t>
            </a:r>
          </a:p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C – Ela era discriminada na sociedade.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- isolada das demais mulheres.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- vários casamentos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9489" y="171722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III - Jesus quebrou todos os preconceitos.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76" y="190560"/>
            <a:ext cx="9144000" cy="16927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ao que lhe respondeu a mulher: Não tenho marido. Replicou-lhe Jesus: Bem disseste, não tenho marido;</a:t>
            </a:r>
          </a:p>
          <a:p>
            <a:r>
              <a:rPr lang="pt-BR" sz="26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pt-BR" sz="2600" dirty="0" smtClean="0">
                <a:latin typeface="+mj-lt"/>
              </a:rPr>
              <a:t>  </a:t>
            </a:r>
            <a:r>
              <a:rPr lang="pt-BR" sz="2600" dirty="0">
                <a:latin typeface="+mj-lt"/>
              </a:rPr>
              <a:t>porque </a:t>
            </a:r>
            <a:r>
              <a:rPr lang="pt-BR" sz="2600" u="sng" dirty="0">
                <a:solidFill>
                  <a:srgbClr val="C00000"/>
                </a:solidFill>
                <a:latin typeface="+mj-lt"/>
              </a:rPr>
              <a:t>cinco maridos já tiveste</a:t>
            </a:r>
            <a:r>
              <a:rPr lang="pt-BR" sz="2600" dirty="0">
                <a:latin typeface="+mj-lt"/>
              </a:rPr>
              <a:t>, e esse que agora tens não é teu marido; isto disseste com verdade.</a:t>
            </a:r>
          </a:p>
        </p:txBody>
      </p:sp>
    </p:spTree>
    <p:extLst>
      <p:ext uri="{BB962C8B-B14F-4D97-AF65-F5344CB8AC3E}">
        <p14:creationId xmlns:p14="http://schemas.microsoft.com/office/powerpoint/2010/main" val="100215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uma mulher samaritana tirar água.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Dá-me de beber. (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Como, sendo tu judeu, pedes de </a:t>
            </a:r>
            <a:r>
              <a:rPr lang="pt-BR" sz="2600" dirty="0">
                <a:solidFill>
                  <a:schemeClr val="bg1">
                    <a:lumMod val="65000"/>
                  </a:schemeClr>
                </a:solidFill>
                <a:latin typeface="Calibri Light" panose="020F0302020204030204"/>
              </a:rPr>
              <a:t>beber a mim,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que sou mulher samaritana (porque os judeus não se dão com os samaritanos)?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90503" y="2239040"/>
            <a:ext cx="7620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Ela é mulher.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Ela é samaritana.</a:t>
            </a:r>
          </a:p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C – Ela era discriminada na sociedade.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- isolada das demais mulheres.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- vários casamentos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 tinha opinião própria.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9489" y="171722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III - Jesus quebrou todos os preconceitos.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047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19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671" y="4350475"/>
            <a:ext cx="9144000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pt-BR" sz="2600" dirty="0" smtClean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600" dirty="0" smtClean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Nisto, veio uma mulher samaritana tirar água.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Disse-lhe Jesus: Dá-me de beber. (</a:t>
            </a:r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Pois seus discípulos tinham ido à cidade para comprar alimentos.) </a:t>
            </a:r>
          </a:p>
          <a:p>
            <a:pPr lvl="0"/>
            <a:r>
              <a:rPr lang="pt-BR" sz="26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600" dirty="0">
                <a:solidFill>
                  <a:prstClr val="black"/>
                </a:solidFill>
                <a:latin typeface="Calibri Light" panose="020F0302020204030204"/>
              </a:rPr>
              <a:t>  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Então, lhe disse a mulher samaritana: </a:t>
            </a:r>
          </a:p>
          <a:p>
            <a:pPr lvl="0"/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-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/>
              </a:rPr>
              <a:t>Como, sendo tu judeu, pedes de beber a mim, que sou mulher samaritana</a:t>
            </a:r>
            <a:r>
              <a:rPr lang="pt-BR" sz="2600" dirty="0">
                <a:solidFill>
                  <a:prstClr val="white">
                    <a:lumMod val="65000"/>
                  </a:prstClr>
                </a:solidFill>
                <a:latin typeface="Calibri Light" panose="020F0302020204030204"/>
              </a:rPr>
              <a:t> (porque os judeus não se dão com os samaritanos)?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90503" y="2239040"/>
            <a:ext cx="7620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– Ela é mulher.</a:t>
            </a:r>
          </a:p>
          <a:p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– Ela é samaritana.</a:t>
            </a:r>
          </a:p>
          <a:p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C – Ela era discriminada na sociedade.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- isolada das demais mulheres.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- vários casamentos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 tinha opinião própria.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9489" y="171722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III - Jesus quebrou todos os preconceitos. </a:t>
            </a:r>
            <a:endParaRPr lang="pt-BR" sz="3200" b="1" u="sng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2206" y="12382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II - Jesus quebrou preconceitos religiosos.</a:t>
            </a:r>
            <a:endParaRPr lang="pt-BR" sz="3200" b="1" u="sng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765" y="742950"/>
            <a:ext cx="8899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u="sng" dirty="0" smtClean="0">
                <a:latin typeface="+mj-lt"/>
              </a:rPr>
              <a:t>I - Jesus quebrou preconceitos culturais.</a:t>
            </a:r>
            <a:endParaRPr lang="pt-BR" sz="3200" b="1" u="sng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57" y="485536"/>
            <a:ext cx="9111343" cy="167302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  </a:t>
            </a:r>
            <a:r>
              <a:rPr lang="pt-BR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Respondeu-lhe ela: </a:t>
            </a:r>
            <a:r>
              <a:rPr lang="pt-BR" sz="24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Senhor</a:t>
            </a:r>
            <a:r>
              <a:rPr lang="pt-BR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tu não tens com que a tirar, e o poço é fundo; onde, pois, tens a água viva?</a:t>
            </a:r>
            <a:endParaRPr lang="pt-BR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400" dirty="0" smtClean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4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És tu, porventura, maior do que Jacó, o nosso pai, que nos deu o poço, do qual ele mesmo bebeu, e, bem assim, seus filhos, e seu gado?</a:t>
            </a:r>
            <a:endParaRPr lang="pt-BR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3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951" y="167157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2332882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20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951" y="1671571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Produz grande compaixão - </a:t>
            </a:r>
            <a:r>
              <a:rPr lang="pt-BR" sz="3200" dirty="0" smtClean="0">
                <a:solidFill>
                  <a:srgbClr val="C00000"/>
                </a:solidFill>
              </a:rPr>
              <a:t>4.1-6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2332882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Produz quebra de preconceitos - </a:t>
            </a:r>
            <a:r>
              <a:rPr lang="pt-BR" sz="3200" dirty="0" smtClean="0">
                <a:solidFill>
                  <a:srgbClr val="C00000"/>
                </a:solidFill>
              </a:rPr>
              <a:t>4.7-9</a:t>
            </a:r>
            <a:r>
              <a:rPr lang="pt-BR" sz="3200" dirty="0" smtClean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63" y="2254069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grande compaixão no coração dos seus discípulos!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911" y="2259517"/>
            <a:ext cx="9097537" cy="369331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produz preceitos que quebram preconceitos!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364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4057</TotalTime>
  <Words>3786</Words>
  <Application>Microsoft Office PowerPoint</Application>
  <PresentationFormat>On-screen Show (4:3)</PresentationFormat>
  <Paragraphs>389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338</cp:revision>
  <dcterms:created xsi:type="dcterms:W3CDTF">2015-02-28T18:51:08Z</dcterms:created>
  <dcterms:modified xsi:type="dcterms:W3CDTF">2015-08-02T17:52:53Z</dcterms:modified>
</cp:coreProperties>
</file>